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4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808F-9DC6-4B98-8808-BDE6D8A2306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3109-068E-41DB-B183-FC925EE0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0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808F-9DC6-4B98-8808-BDE6D8A2306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3109-068E-41DB-B183-FC925EE0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3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808F-9DC6-4B98-8808-BDE6D8A2306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3109-068E-41DB-B183-FC925EE0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4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DEC4-EE9E-4D96-9733-30C79C3D4C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DD1B-4ADC-4044-96E5-2437CBDBDF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30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891E-2D2D-40A1-806F-288E1D4DB1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80F0-388E-49E4-9278-2FF1FE5477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49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869-0F83-42EC-A1F4-35088E4109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2D156-86D7-4680-988D-D682869D36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6853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ADFF-2441-4135-97D6-33B30D1B8B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5FAC5-568C-4705-8E1A-DACBB1CD1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294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16218-00F2-41D8-9EB5-97465EF0F3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1F4A-F098-42B1-AABA-E834BCD1A4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001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2787-5B72-41E4-A0FC-2124C88749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CD32-EFEA-4A9B-A1EA-436C68A600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5803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C71C4-ED63-44CB-8260-78C0299DA5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F3E61-E20D-4587-B138-4C2487533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572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6205-3BB7-4D58-8C8A-B0494D717A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5AD32-8439-4737-B239-E818008825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56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808F-9DC6-4B98-8808-BDE6D8A2306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3109-068E-41DB-B183-FC925EE0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20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1A2D0-39E2-41B5-9830-7650439F6A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4E21-53EE-4EC2-A08F-CD1227CB13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066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0FBE-AC9B-40E1-B0E9-69D25122D3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22015-6254-41C6-B669-15538B00F8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663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D92E-1CAE-49CC-AA42-9034B60DCA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FC1B-857B-4516-A92B-A3D837DE01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66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808F-9DC6-4B98-8808-BDE6D8A2306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3109-068E-41DB-B183-FC925EE0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2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808F-9DC6-4B98-8808-BDE6D8A2306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3109-068E-41DB-B183-FC925EE0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3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808F-9DC6-4B98-8808-BDE6D8A2306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3109-068E-41DB-B183-FC925EE0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4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808F-9DC6-4B98-8808-BDE6D8A2306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3109-068E-41DB-B183-FC925EE0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5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808F-9DC6-4B98-8808-BDE6D8A2306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3109-068E-41DB-B183-FC925EE0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7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808F-9DC6-4B98-8808-BDE6D8A2306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3109-068E-41DB-B183-FC925EE0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7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808F-9DC6-4B98-8808-BDE6D8A2306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3109-068E-41DB-B183-FC925EE0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2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1808F-9DC6-4B98-8808-BDE6D8A2306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3109-068E-41DB-B183-FC925EE0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65DD9E-BD37-438F-B07E-62160D642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6D7F71-2449-437F-8EE7-4470460F2DC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5" y="6315076"/>
            <a:ext cx="4965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object 10"/>
          <p:cNvSpPr>
            <a:spLocks noChangeArrowheads="1"/>
          </p:cNvSpPr>
          <p:nvPr userDrawn="1"/>
        </p:nvSpPr>
        <p:spPr bwMode="auto">
          <a:xfrm>
            <a:off x="1" y="6237288"/>
            <a:ext cx="912284" cy="62071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0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279650" y="3933826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практике для студентов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object 4"/>
          <p:cNvSpPr>
            <a:spLocks noChangeArrowheads="1"/>
          </p:cNvSpPr>
          <p:nvPr/>
        </p:nvSpPr>
        <p:spPr bwMode="auto">
          <a:xfrm>
            <a:off x="1524000" y="1"/>
            <a:ext cx="9144000" cy="37893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313"/>
          </a:xfrm>
        </p:spPr>
        <p:txBody>
          <a:bodyPr>
            <a:normAutofit/>
          </a:bodyPr>
          <a:lstStyle/>
          <a:p>
            <a:pPr algn="ctr"/>
            <a:r>
              <a:rPr lang="ru-RU" sz="2800" b="1" spc="-5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Правила оформления дневника</a:t>
            </a:r>
            <a:endParaRPr lang="ru-RU" sz="2800" dirty="0">
              <a:solidFill>
                <a:srgbClr val="33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4438"/>
            <a:ext cx="10515600" cy="5457825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800100" algn="l"/>
              </a:tabLs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Дневник–отчет является официальным документом о производственной практике в специальном учреждении. Он должен быть представлен в печатном варианте.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800100" algn="l"/>
              </a:tabLs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первые три дня практики студент вместе с руководителем практики учреждения составляет индивидуальный план прохождения практики.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800100" algn="l"/>
              </a:tabLs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дневника даётся краткая характеристика отделения: профиль отделения, количество коек, штат отделения, наличие вспомогательных кабинетов и пр.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800100" algn="l"/>
              </a:tabLs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Записи в дневнике – отчете ведутся ежедневно в конце рабочего дня и должны отражать всю работу, выполненную самостоятельно.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800100" algn="l"/>
              </a:tabLs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Дневник – отчет должен быть проверен и подписан за каждый день руководителем практики от лечебного учреждения. 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800100" algn="l"/>
              </a:tabLs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Санитарно-просветительная работа проводится в форме бесед, их содержание, место и время проведения должны быть отражены в дневнике и заверены подписью непосредственного руководителя практики.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10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2913"/>
            <a:ext cx="10515600" cy="573405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buNone/>
              <a:tabLst>
                <a:tab pos="685800" algn="l"/>
                <a:tab pos="8001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Руководитель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 от лечебного учреждения в конце практики подписывает отчет о практике, дает характеристику работы студента на практике и оценивает ее в аттестационном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листе.</a:t>
            </a:r>
          </a:p>
          <a:p>
            <a:pPr marL="0" lvl="0" indent="0" algn="just">
              <a:lnSpc>
                <a:spcPct val="107000"/>
              </a:lnSpc>
              <a:buNone/>
              <a:tabLst>
                <a:tab pos="685800" algn="l"/>
                <a:tab pos="8001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Характеристика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заверяется руководителем лечебного учреждения (подпись и печать учреждения)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  <a:tabLst>
                <a:tab pos="685800" algn="l"/>
                <a:tab pos="8001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При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отсутствии указанных подписей и оттиска печати учреждения практика не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засчитывается.</a:t>
            </a:r>
          </a:p>
          <a:p>
            <a:pPr marL="0" lvl="0" indent="0" algn="just">
              <a:lnSpc>
                <a:spcPct val="107000"/>
              </a:lnSpc>
              <a:buNone/>
              <a:tabLst>
                <a:tab pos="685800" algn="l"/>
                <a:tab pos="8001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Дневник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отчет о производственной практике составляется индивидуально каждым студентом и должен отражать его деятельность в период прохождения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практики.</a:t>
            </a:r>
          </a:p>
          <a:p>
            <a:pPr marL="0" lvl="0" indent="0" algn="just">
              <a:lnSpc>
                <a:spcPct val="107000"/>
              </a:lnSpc>
              <a:buNone/>
              <a:tabLst>
                <a:tab pos="685800" algn="l"/>
                <a:tab pos="8001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Студент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обязан в течение 10 дней с момента окончания срока практики представить к защите отчетную документацию о прохождении педагогической практики в лечебном учреждении в деканат факультета.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79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7213" y="0"/>
            <a:ext cx="11115675" cy="643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 дневника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ЗДРАВООХРАНЕНИЯ РОССИЙСКОЙ ФЕДЕРАЦИИ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«СЕВЕРНЫЙ ГОСУДАРСТВЕННЫЙ МЕДИЦИНСКИЙ УНИВЕРСИТЕТ»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8450" algn="ctr">
              <a:lnSpc>
                <a:spcPts val="2050"/>
              </a:lnSpc>
              <a:spcAft>
                <a:spcPts val="0"/>
              </a:spcAft>
              <a:tabLst>
                <a:tab pos="4902835" algn="l"/>
              </a:tabLst>
            </a:pPr>
            <a:r>
              <a:rPr lang="ru-RU" sz="1000" b="1" spc="-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ДНЕВНИК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производственной практики, профессионально-ориентированной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обучающегося_____ курса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факультета клинической психологии, социальной работы и адаптивной физической культуры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Ф.И.О._____________________________________________________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подготовки 49.03.02 «Физическая культура для лиц с отклонениями в состоянии здоровья (АФК)»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прохождения практики: область, город   ________________________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больницы _______________________________________________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прохождения практики:  с __________по  ______________201__г.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практики ЛПУ _______________________________________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практики СГМУ______________________________________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__ г.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7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20574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ПЛАН РАБОТЫ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(каждый день отмечать где проводилась практика)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020117"/>
              </p:ext>
            </p:extLst>
          </p:nvPr>
        </p:nvGraphicFramePr>
        <p:xfrm>
          <a:off x="1585914" y="1543052"/>
          <a:ext cx="9286874" cy="4600574"/>
        </p:xfrm>
        <a:graphic>
          <a:graphicData uri="http://schemas.openxmlformats.org/drawingml/2006/table">
            <a:tbl>
              <a:tblPr/>
              <a:tblGrid>
                <a:gridCol w="1539138"/>
                <a:gridCol w="5155244"/>
                <a:gridCol w="2592492"/>
              </a:tblGrid>
              <a:tr h="766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 выполнении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Знакомство с базой практики, прохождение инструктажа по технике безопасности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5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Работа в отделении травматологии (или работа с пациентами с заболеваниями органов дыхания и сердечно-сосудистой системы). Проведение беседы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4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БАЗЕ ПРАКТИКИ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подробно об отделении реабилитации (кабинеты, персонал, оборудование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58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463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РАБОТЫ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1588"/>
            <a:ext cx="10515600" cy="4905375"/>
          </a:xfrm>
        </p:spPr>
        <p:txBody>
          <a:bodyPr>
            <a:normAutofit fontScale="47500" lnSpcReduction="20000"/>
          </a:bodyPr>
          <a:lstStyle/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заполняется ежедневно обо всех проводимых мероприятиях в течение дня + 1 комплекс лечебной гимнастики</a:t>
            </a:r>
            <a:r>
              <a:rPr lang="ru-RU" sz="3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Дата: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Мероприятия: 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 самостоятельно комплекс лечебной гимнастики в группе больных с заболеваниями органов дыхания -20 мин.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Больные: 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С., 46 лет. </a:t>
            </a: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Острая правосторонняя нижнедолевая пневмония.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В., 50 лет. </a:t>
            </a: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Острая правосторонняя верхнедолевая пневмония.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ЛФК: 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 т.д.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662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лечебной гимнастики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206404"/>
              </p:ext>
            </p:extLst>
          </p:nvPr>
        </p:nvGraphicFramePr>
        <p:xfrm>
          <a:off x="1585911" y="1690688"/>
          <a:ext cx="9029701" cy="26955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52903"/>
                <a:gridCol w="1547248"/>
                <a:gridCol w="4505888"/>
                <a:gridCol w="1523662"/>
              </a:tblGrid>
              <a:tr h="1040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 занятия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Исходное положение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Упражнения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повторений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47775" y="5143806"/>
            <a:ext cx="9139238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2.Наблюдал проведение комплекса в группе больных с заболеванием ……. - 15 мин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Наблюдал проведение физиотерапевтических процедур – 15 мин.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8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pc="-50" dirty="0" smtClean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 практики</a:t>
            </a:r>
            <a:r>
              <a:rPr lang="ru-RU" sz="2800" dirty="0" smtClean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33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Текущий контроль: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аттестационный лист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Итоговый контроль: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дневника практики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7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926" y="268721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3333CC"/>
                </a:solidFill>
              </a:rPr>
              <a:t>Благодарю за внимание</a:t>
            </a:r>
            <a:endParaRPr lang="ru-RU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spc="-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практики:</a:t>
            </a:r>
            <a:r>
              <a:rPr lang="ru-RU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производственная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spc="-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практики:</a:t>
            </a:r>
            <a:r>
              <a:rPr lang="ru-RU" spc="-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профессионально-ориентированная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(специальность) 49.03.02 Физическая культура для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 с отклонениями в состоянии здоровья (адаптивная физическая культура)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6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79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800" b="1" spc="5" dirty="0" smtClean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практики</a:t>
            </a:r>
            <a:endParaRPr lang="ru-RU" sz="2800" b="1" dirty="0">
              <a:solidFill>
                <a:srgbClr val="33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обучающихся к осуществлению профессиональной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реабилитации,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универсальных,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общепрофессиональных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 по физической реабилитации, ознакомление с теорией и практикой применения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реабилитации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распространенных заболеваний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39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>
            <a:normAutofit/>
          </a:bodyPr>
          <a:lstStyle/>
          <a:p>
            <a:pPr algn="ctr"/>
            <a:r>
              <a:rPr lang="ru-RU" sz="2800" b="1" spc="-50" dirty="0" smtClean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практики </a:t>
            </a:r>
            <a:endParaRPr lang="ru-RU" sz="2800" dirty="0">
              <a:solidFill>
                <a:srgbClr val="33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4440"/>
            <a:ext cx="10515600" cy="5480685"/>
          </a:xfrm>
        </p:spPr>
        <p:txBody>
          <a:bodyPr>
            <a:norm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1600200" algn="l"/>
                <a:tab pos="4902835" algn="l"/>
              </a:tabLst>
            </a:pPr>
            <a:r>
              <a:rPr lang="ru-RU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практики студентов в качестве баз используются учреждения здравоохранения по месту жительства студентов.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+mj-lt"/>
              <a:buAutoNum type="arabicPeriod"/>
              <a:tabLst>
                <a:tab pos="685800" algn="l"/>
                <a:tab pos="1600200" algn="l"/>
                <a:tab pos="4902835" algn="l"/>
              </a:tabLst>
            </a:pPr>
            <a:r>
              <a:rPr lang="ru-RU" spc="-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Студенты могут проходить практику вне производственных баз СГМУ по </a:t>
            </a:r>
            <a:r>
              <a:rPr lang="ru-RU" spc="-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личному заявлению. </a:t>
            </a:r>
          </a:p>
          <a:p>
            <a:pPr marL="742950" lvl="1" indent="-285750" algn="just">
              <a:lnSpc>
                <a:spcPct val="107000"/>
              </a:lnSpc>
              <a:buFont typeface="+mj-lt"/>
              <a:buAutoNum type="arabicPeriod"/>
              <a:tabLst>
                <a:tab pos="685800" algn="l"/>
                <a:tab pos="1600200" algn="l"/>
                <a:tab pos="4902835" algn="l"/>
              </a:tabLst>
            </a:pPr>
            <a:r>
              <a:rPr lang="ru-RU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Деканат выдает студентам направление для прохождения практики, корешок которого возвращается в деканат после завершения практики.</a:t>
            </a:r>
            <a:endParaRPr lang="ru-RU" spc="-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+mj-lt"/>
              <a:buAutoNum type="arabicPeriod"/>
              <a:tabLst>
                <a:tab pos="685800" algn="l"/>
                <a:tab pos="1600200" algn="l"/>
                <a:tab pos="4902835" algn="l"/>
              </a:tabLst>
            </a:pPr>
            <a:r>
              <a:rPr lang="ru-RU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</a:t>
            </a:r>
            <a:r>
              <a:rPr lang="ru-RU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 утверждаются приказом ректора СГМУ. Сокращать сроки практики, изменять базы практики самовольно не разрешается.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1600200" algn="l"/>
                <a:tab pos="4902835" algn="l"/>
              </a:tabLst>
            </a:pPr>
            <a:r>
              <a:rPr lang="ru-RU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режима работы учреждения – базы практики студенты могут работать по шести- или пятидневной рабочей неделе. Продолжительность рабочего дня при шестичасовой рабочей неделе 6 часов, при пятидневной – 7 часов 12 </a:t>
            </a:r>
            <a:r>
              <a:rPr lang="ru-RU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1600200" algn="l"/>
                <a:tab pos="4902835" algn="l"/>
              </a:tabLst>
            </a:pP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67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0215" algn="ctr">
              <a:lnSpc>
                <a:spcPct val="107000"/>
              </a:lnSpc>
              <a:spcAft>
                <a:spcPts val="0"/>
              </a:spcAft>
              <a:tabLst>
                <a:tab pos="685800" algn="l"/>
                <a:tab pos="4902835" algn="l"/>
              </a:tabLst>
            </a:pPr>
            <a:r>
              <a:rPr lang="ru-RU" sz="2800" b="1" spc="-50" dirty="0" smtClean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– базы практики:</a:t>
            </a:r>
            <a:r>
              <a:rPr lang="ru-RU" sz="2800" b="1" dirty="0" smtClean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33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18770" algn="l"/>
                <a:tab pos="571500" algn="l"/>
                <a:tab pos="685800" algn="l"/>
                <a:tab pos="4902835" algn="l"/>
              </a:tabLst>
            </a:pPr>
            <a:r>
              <a:rPr lang="ru-RU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организуют и проводят практику студентов в соответствии с действующими инструкциями и программой практики;</a:t>
            </a:r>
            <a:endParaRPr lang="ru-RU" sz="2000" dirty="0" smtClean="0">
              <a:effectLst/>
              <a:latin typeface="StarSymbo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18770" algn="l"/>
                <a:tab pos="571500" algn="l"/>
                <a:tab pos="685800" algn="l"/>
                <a:tab pos="4902835" algn="l"/>
              </a:tabLst>
            </a:pPr>
            <a:r>
              <a:rPr lang="ru-RU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создают необходимые условия для получения студентами в период прохождения практики знаний и практических навыков по специальности;</a:t>
            </a:r>
            <a:endParaRPr lang="ru-RU" sz="2000" dirty="0" smtClean="0">
              <a:effectLst/>
              <a:latin typeface="StarSymbo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18770" algn="l"/>
                <a:tab pos="571500" algn="l"/>
                <a:tab pos="685800" algn="l"/>
                <a:tab pos="4902835" algn="l"/>
              </a:tabLst>
            </a:pPr>
            <a:r>
              <a:rPr lang="ru-RU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соблюдают согласованные с вузом сроки практики;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18770" algn="l"/>
                <a:tab pos="571500" algn="l"/>
                <a:tab pos="685800" algn="l"/>
                <a:tab pos="4902835" algn="l"/>
              </a:tabLst>
            </a:pPr>
            <a:r>
              <a:rPr lang="ru-RU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проводят обязательные инструктажи по охране труда и технике безопасности, обеспечивают и контролируют соблюдение студентами правил внутреннего распорядка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89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0215" algn="ctr">
              <a:lnSpc>
                <a:spcPct val="107000"/>
              </a:lnSpc>
              <a:spcAft>
                <a:spcPts val="0"/>
              </a:spcAft>
              <a:tabLst>
                <a:tab pos="4902835" algn="l"/>
              </a:tabLst>
            </a:pPr>
            <a:r>
              <a:rPr lang="ru-RU" sz="2800" b="1" spc="-50" dirty="0" smtClean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практики студентов от медицинского учреждения:</a:t>
            </a:r>
            <a:r>
              <a:rPr lang="ru-RU" sz="2800" b="1" dirty="0" smtClean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33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4683443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18770" algn="l"/>
                <a:tab pos="342900" algn="l"/>
                <a:tab pos="685800" algn="l"/>
                <a:tab pos="4902835" algn="l"/>
              </a:tabLst>
            </a:pPr>
            <a:r>
              <a:rPr lang="ru-RU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привлекает опытных специалистов учреждения к обучению студентов – практикантов, контролируя их работу;</a:t>
            </a:r>
            <a:endParaRPr lang="ru-RU" sz="2000" dirty="0" smtClean="0">
              <a:effectLst/>
              <a:latin typeface="StarSymbo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18770" algn="l"/>
                <a:tab pos="342900" algn="l"/>
                <a:tab pos="685800" algn="l"/>
                <a:tab pos="4902835" algn="l"/>
              </a:tabLst>
            </a:pPr>
            <a:r>
              <a:rPr lang="ru-RU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организует и контролирует прохождение практики студентами в соответствии с программой и графиком практики;</a:t>
            </a:r>
            <a:endParaRPr lang="ru-RU" sz="2000" dirty="0" smtClean="0">
              <a:effectLst/>
              <a:latin typeface="StarSymbo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18770" algn="l"/>
                <a:tab pos="342900" algn="l"/>
                <a:tab pos="685800" algn="l"/>
                <a:tab pos="4902835" algn="l"/>
              </a:tabLst>
            </a:pPr>
            <a:r>
              <a:rPr lang="ru-RU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контролирует ведение студентами дневников по практике, помогает выполнять задания в соответствии с программой, заверяет своей подписью реально выполненную студентом работу;</a:t>
            </a:r>
            <a:endParaRPr lang="ru-RU" sz="2000" dirty="0" smtClean="0">
              <a:effectLst/>
              <a:latin typeface="StarSymbo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18770" algn="l"/>
                <a:tab pos="342900" algn="l"/>
                <a:tab pos="685800" algn="l"/>
                <a:tab pos="4902835" algn="l"/>
              </a:tabLst>
            </a:pPr>
            <a:r>
              <a:rPr lang="ru-RU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окончании практики дает отзыв (характеристику) на каждого студента-практиканта, учитывая теоретическую подготовку и практическую деятельность студента по пятибалльной системе.</a:t>
            </a:r>
            <a:endParaRPr lang="ru-RU" sz="2000" dirty="0" smtClean="0">
              <a:effectLst/>
              <a:latin typeface="StarSymbo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1615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4902835" algn="l"/>
              </a:tabLs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10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0215" algn="ctr">
              <a:lnSpc>
                <a:spcPct val="107000"/>
              </a:lnSpc>
              <a:spcAft>
                <a:spcPts val="0"/>
              </a:spcAft>
              <a:tabLst>
                <a:tab pos="4902835" algn="l"/>
              </a:tabLst>
            </a:pPr>
            <a:r>
              <a:rPr lang="ru-RU" sz="2800" b="1" spc="-50" dirty="0" smtClean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 при прохождении практики обязан:</a:t>
            </a:r>
            <a:r>
              <a:rPr lang="ru-RU" sz="2800" b="1" dirty="0" smtClean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33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5186363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18770" algn="l"/>
                <a:tab pos="342900" algn="l"/>
                <a:tab pos="571500" algn="l"/>
                <a:tab pos="685800" algn="l"/>
                <a:tab pos="4902835" algn="l"/>
              </a:tabLst>
            </a:pPr>
            <a:r>
              <a:rPr lang="ru-RU" sz="3400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консультацию руководителя практики от университета перед выходом на практику;</a:t>
            </a:r>
            <a:endParaRPr lang="ru-RU" sz="3400" dirty="0" smtClean="0">
              <a:effectLst/>
              <a:latin typeface="StarSymbo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18770" algn="l"/>
                <a:tab pos="342900" algn="l"/>
                <a:tab pos="571500" algn="l"/>
                <a:tab pos="685800" algn="l"/>
                <a:tab pos="4902835" algn="l"/>
              </a:tabLst>
            </a:pPr>
            <a:r>
              <a:rPr lang="ru-RU" sz="3400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подчиняться правилам внутреннего распорядка, действующим в учреждении;</a:t>
            </a:r>
            <a:endParaRPr lang="ru-RU" sz="3400" dirty="0" smtClean="0">
              <a:effectLst/>
              <a:latin typeface="StarSymbo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18770" algn="l"/>
                <a:tab pos="342900" algn="l"/>
                <a:tab pos="571500" algn="l"/>
                <a:tab pos="685800" algn="l"/>
                <a:tab pos="4902835" algn="l"/>
              </a:tabLst>
            </a:pPr>
            <a:r>
              <a:rPr lang="ru-RU" sz="3400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выполнять указания и поручения руководителей практики со стороны университета и учреждения;</a:t>
            </a:r>
            <a:endParaRPr lang="ru-RU" sz="3400" dirty="0" smtClean="0">
              <a:effectLst/>
              <a:latin typeface="StarSymbo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18770" algn="l"/>
                <a:tab pos="342900" algn="l"/>
                <a:tab pos="571500" algn="l"/>
                <a:tab pos="685800" algn="l"/>
                <a:tab pos="4902835" algn="l"/>
              </a:tabLst>
            </a:pPr>
            <a:r>
              <a:rPr lang="ru-RU" sz="3400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выполнять программу практики и вести документацию;</a:t>
            </a:r>
            <a:endParaRPr lang="ru-RU" sz="3400" dirty="0" smtClean="0">
              <a:effectLst/>
              <a:latin typeface="StarSymbo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18770" algn="l"/>
                <a:tab pos="342900" algn="l"/>
                <a:tab pos="571500" algn="l"/>
                <a:tab pos="685800" algn="l"/>
                <a:tab pos="4902835" algn="l"/>
              </a:tabLst>
            </a:pPr>
            <a:r>
              <a:rPr lang="ru-RU" sz="3400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своевременно предоставлять на проверку и подпись документацию по практике руководителю учреждения;</a:t>
            </a:r>
            <a:endParaRPr lang="ru-RU" sz="3400" dirty="0" smtClean="0">
              <a:effectLst/>
              <a:latin typeface="StarSymbo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18770" algn="l"/>
                <a:tab pos="342900" algn="l"/>
                <a:tab pos="571500" algn="l"/>
                <a:tab pos="685800" algn="l"/>
                <a:tab pos="4902835" algn="l"/>
              </a:tabLst>
            </a:pPr>
            <a:r>
              <a:rPr lang="ru-RU" sz="3400" spc="-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болезни или других уважительных обстоятельств поставить в известность руководителей практики и отработать программу практики в другие сроки.</a:t>
            </a:r>
            <a:endParaRPr lang="ru-RU" sz="3400" dirty="0" smtClean="0">
              <a:effectLst/>
              <a:latin typeface="StarSymbo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00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342900" algn="l"/>
                <a:tab pos="4902835" algn="l"/>
              </a:tabLst>
            </a:pPr>
            <a:r>
              <a:rPr lang="ru-RU" sz="2800" b="1" spc="-50" dirty="0" smtClean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практики </a:t>
            </a:r>
            <a:r>
              <a:rPr lang="ru-RU" sz="2800" dirty="0" smtClean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3333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017258"/>
              </p:ext>
            </p:extLst>
          </p:nvPr>
        </p:nvGraphicFramePr>
        <p:xfrm>
          <a:off x="717884" y="735848"/>
          <a:ext cx="10515600" cy="5678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12505"/>
                <a:gridCol w="962527"/>
                <a:gridCol w="1058779"/>
                <a:gridCol w="681789"/>
              </a:tblGrid>
              <a:tr h="1223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" dirty="0">
                          <a:effectLst/>
                        </a:rPr>
                        <a:t>Наименование тем и разделов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 dirty="0">
                          <a:effectLst/>
                        </a:rPr>
                        <a:t>Всего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 dirty="0">
                          <a:effectLst/>
                        </a:rPr>
                        <a:t>(часов)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 dirty="0">
                          <a:effectLst/>
                        </a:rPr>
                        <a:t>Количество часов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 dirty="0">
                          <a:effectLst/>
                        </a:rPr>
                        <a:t>Сроки выполне­ния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 dirty="0">
                          <a:effectLst/>
                        </a:rPr>
                        <a:t>(недели)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</a:rPr>
                        <a:t>РАЗДЕЛ </a:t>
                      </a:r>
                      <a:r>
                        <a:rPr lang="en-US" sz="1200" spc="-15" dirty="0">
                          <a:effectLst/>
                        </a:rPr>
                        <a:t>I</a:t>
                      </a:r>
                      <a:r>
                        <a:rPr lang="ru-RU" sz="1200" spc="-15" dirty="0">
                          <a:effectLst/>
                        </a:rPr>
                        <a:t>. ОРГАНИЗАЦИОННО-ОЗНАКОМИТЕЛЬНАЯ РАБОТА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</a:rPr>
                        <a:t>РАЗДЕЛ </a:t>
                      </a:r>
                      <a:r>
                        <a:rPr lang="en-US" sz="1200" spc="-15" dirty="0">
                          <a:effectLst/>
                        </a:rPr>
                        <a:t>II</a:t>
                      </a:r>
                      <a:r>
                        <a:rPr lang="ru-RU" sz="1200" spc="-15" dirty="0">
                          <a:effectLst/>
                        </a:rPr>
                        <a:t>.  ФИЗИЧЕСКАЯ РЕАБИЛИТАЦИЯ В ТРАВМАТОЛОГИИ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46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34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</a:rPr>
                        <a:t>РАЗДЕЛ </a:t>
                      </a:r>
                      <a:r>
                        <a:rPr lang="en-US" sz="1200" spc="-15" dirty="0">
                          <a:effectLst/>
                        </a:rPr>
                        <a:t>III</a:t>
                      </a:r>
                      <a:r>
                        <a:rPr lang="ru-RU" sz="1200" spc="-15" dirty="0">
                          <a:effectLst/>
                        </a:rPr>
                        <a:t>. ФИЗИЧЕСКАЯ РЕАБИЛИТАЦИЯ В ОРТОПЕДИИ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32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effectLst/>
                        </a:rPr>
                        <a:t>РАЗДЕЛ </a:t>
                      </a:r>
                      <a:r>
                        <a:rPr lang="en-US" sz="1200" spc="-15">
                          <a:effectLst/>
                        </a:rPr>
                        <a:t>IV</a:t>
                      </a:r>
                      <a:r>
                        <a:rPr lang="ru-RU" sz="1200" spc="-15">
                          <a:effectLst/>
                        </a:rPr>
                        <a:t>. ФИЗИЧЕСКАЯ РЕАБИЛИТАЦИЯ ПРИ РАССТРОЙСТВАХ ОБМЕНА ВЕЩЕСТВ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effectLst/>
                        </a:rPr>
                        <a:t>РАЗДЕЛ </a:t>
                      </a:r>
                      <a:r>
                        <a:rPr lang="en-US" sz="1200" spc="-15">
                          <a:effectLst/>
                        </a:rPr>
                        <a:t>V</a:t>
                      </a:r>
                      <a:r>
                        <a:rPr lang="ru-RU" sz="1200" spc="-15">
                          <a:effectLst/>
                        </a:rPr>
                        <a:t>. ФИЗИЧЕСКАЯ РЕАБИЛИТАЦИЯ ПРИ ОПЕРАТИВНЫХ ВМЕШАТЕЛЬСТВАХ НА ОРГАНАХ ГРУДНОЙ КЛЕТКИ И БРЮШНОЙ ПОЛОСТИ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27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effectLst/>
                        </a:rPr>
                        <a:t>РАЗДЕЛ </a:t>
                      </a:r>
                      <a:r>
                        <a:rPr lang="en-US" sz="1200" spc="-15">
                          <a:effectLst/>
                        </a:rPr>
                        <a:t>VI</a:t>
                      </a:r>
                      <a:r>
                        <a:rPr lang="ru-RU" sz="1200" spc="-15">
                          <a:effectLst/>
                        </a:rPr>
                        <a:t>. ФИЗИЧЕСКАЯ РЕАБИЛИТАЦИЯ ПРИ ЗАБОЛЕВАНИЯХ СЕРДЕЧНО-СОСУДИСТОЙ СИСТЕМЫ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27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effectLst/>
                        </a:rPr>
                        <a:t>РАЗДЕЛ </a:t>
                      </a:r>
                      <a:r>
                        <a:rPr lang="en-US" sz="1200" spc="-15">
                          <a:effectLst/>
                        </a:rPr>
                        <a:t>VII</a:t>
                      </a:r>
                      <a:r>
                        <a:rPr lang="ru-RU" sz="1200" spc="-15">
                          <a:effectLst/>
                        </a:rPr>
                        <a:t>. ФИЗИЧЕСКАЯ РЕАБИЛИТАЦИЯ ПРИ ЗАБОЛЕВАНИЯХ ОРГАНОВ ДЫХАНИЯ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29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effectLst/>
                        </a:rPr>
                        <a:t>РАЗДЕЛ </a:t>
                      </a:r>
                      <a:r>
                        <a:rPr lang="en-US" sz="1200" spc="-15">
                          <a:effectLst/>
                        </a:rPr>
                        <a:t>VIII</a:t>
                      </a:r>
                      <a:r>
                        <a:rPr lang="ru-RU" sz="1200" spc="-15">
                          <a:effectLst/>
                        </a:rPr>
                        <a:t>. ФИЗИЧЕСКАЯ РЕАБИЛИТАЦИЯ ПРИ ЗАБОЛЕВАНИЯХ ОРГАНОВ ПИЩЕВАРЕНИЯ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effectLst/>
                        </a:rPr>
                        <a:t>РАЗДЕЛ </a:t>
                      </a:r>
                      <a:r>
                        <a:rPr lang="en-US" sz="1200" spc="-15">
                          <a:effectLst/>
                        </a:rPr>
                        <a:t>X</a:t>
                      </a:r>
                      <a:r>
                        <a:rPr lang="ru-RU" sz="1200" spc="-15">
                          <a:effectLst/>
                        </a:rPr>
                        <a:t>. ФИЗИЧЕСКАЯ РЕАБИЛИТАЦИЯ ПРИ ЗАБОЛЕВАНИЯХ И ПОВРЕЖДЕНИЯХ НЕРВНОЙ СИСТЕМЫ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effectLst/>
                        </a:rPr>
                        <a:t>54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36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effectLst/>
                        </a:rPr>
                        <a:t>РАЗДЕЛ </a:t>
                      </a:r>
                      <a:r>
                        <a:rPr lang="en-US" sz="1200" spc="-15">
                          <a:effectLst/>
                        </a:rPr>
                        <a:t>XI</a:t>
                      </a:r>
                      <a:r>
                        <a:rPr lang="ru-RU" sz="1200" spc="-15">
                          <a:effectLst/>
                        </a:rPr>
                        <a:t>. ФИЗИЧЕСКАЯ РЕАБИЛИТАЦИЯ ПРИ ЗАБОЛЕВАНИЯХ И ПОВРЕЖДЕНИЯХ У ДЕТЕЙ И ПОДРОСТКОВ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effectLst/>
                        </a:rPr>
                        <a:t>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1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effectLst/>
                        </a:rPr>
                        <a:t>РАЗДЕЛ </a:t>
                      </a:r>
                      <a:r>
                        <a:rPr lang="en-US" sz="1200" spc="-15">
                          <a:effectLst/>
                        </a:rPr>
                        <a:t>XII</a:t>
                      </a:r>
                      <a:r>
                        <a:rPr lang="ru-RU" sz="1200" spc="-15">
                          <a:effectLst/>
                        </a:rPr>
                        <a:t>. ОСОБЕННОСТИ ЗАНЯТИИ ФИЗИЧЕСКИМИ УПРАЖНЕНИЯМИ В ПЕРИОД БЕРЕМЕННОСТИ, В РОДАХ И ПОСЛЕРОДОВОЙ ПЕРИОД. ЛФК ПРИ ГИНЕКОЛОГИЧЕСКИХ ЗАБОЛЕВАНИЯХ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2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" dirty="0">
                          <a:effectLst/>
                        </a:rPr>
                        <a:t>Всего за курс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324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effectLst/>
                        </a:rPr>
                        <a:t>216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spc="-15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528"/>
          </a:xfrm>
        </p:spPr>
        <p:txBody>
          <a:bodyPr>
            <a:normAutofit/>
          </a:bodyPr>
          <a:lstStyle/>
          <a:p>
            <a:pPr algn="ctr"/>
            <a:r>
              <a:rPr lang="ru-RU" sz="2800" b="1" spc="-50" dirty="0" smtClean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Задания для самостоятельной работы </a:t>
            </a:r>
            <a:endParaRPr lang="ru-RU" sz="2800" dirty="0">
              <a:solidFill>
                <a:srgbClr val="3333CC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545337"/>
              </p:ext>
            </p:extLst>
          </p:nvPr>
        </p:nvGraphicFramePr>
        <p:xfrm>
          <a:off x="433137" y="926434"/>
          <a:ext cx="11429999" cy="5709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615"/>
                <a:gridCol w="2288616"/>
                <a:gridCol w="6664274"/>
                <a:gridCol w="2093494"/>
              </a:tblGrid>
              <a:tr h="782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раздела </a:t>
                      </a:r>
                      <a:r>
                        <a:rPr lang="ru-RU" sz="1800" dirty="0" smtClean="0">
                          <a:effectLst/>
                        </a:rPr>
                        <a:t>практики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Виды самостоятельной работы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Формы контроля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164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Организа­ционная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Анализ программы практики, программно-нормативных документов, регламентирующих деятельность учреждения или организации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Отчет о практике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79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Ознакомление с должностными обязанностями инструктора-методиста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Отчет о практике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24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Разработка индивидуального плана работы на период практики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Отчет о практике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24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Подготовка итогового отчета по практике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Отчет о практике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7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Учебно-методиче­ская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Составление комплексов лечебной гимнастики и утренней гимнастики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Отчет о практике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24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Подготовка к проведению педаго­гического анализа занятия ЛФК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Отчет о практике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7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Воспита­тельная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Подготовка и проведение беседы с пациентами по формированию мотивации к занятиям </a:t>
                      </a:r>
                      <a:r>
                        <a:rPr lang="ru-RU" sz="1600" dirty="0" smtClean="0">
                          <a:effectLst/>
                        </a:rPr>
                        <a:t>лечебной физической </a:t>
                      </a:r>
                      <a:r>
                        <a:rPr lang="ru-RU" sz="1600" dirty="0">
                          <a:effectLst/>
                        </a:rPr>
                        <a:t>культурой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Тезисы беседы в отчете по практике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79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Подготовка и проведение меро­приятий по формированию ЗОЖ, профориентационных мероприятий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Тезисы беседы в отчете по практике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1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Научно-исследовательская работа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Выполнение исследований по оценки эффективности реабилитации по одной нозологии и написание тезисов к студенческой конференции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Проверка тезисов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7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1063</Words>
  <Application>Microsoft Office PowerPoint</Application>
  <PresentationFormat>Широкоэкранный</PresentationFormat>
  <Paragraphs>231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MS Mincho</vt:lpstr>
      <vt:lpstr>StarSymbol</vt:lpstr>
      <vt:lpstr>Symbol</vt:lpstr>
      <vt:lpstr>Times New Roman</vt:lpstr>
      <vt:lpstr>Тема Office</vt:lpstr>
      <vt:lpstr>Специальное оформление</vt:lpstr>
      <vt:lpstr>Методические рекомендации по практике для студентов</vt:lpstr>
      <vt:lpstr>Презентация PowerPoint</vt:lpstr>
      <vt:lpstr>Цель практики</vt:lpstr>
      <vt:lpstr>Организация практики </vt:lpstr>
      <vt:lpstr>Учреждения – базы практики: </vt:lpstr>
      <vt:lpstr>Руководитель практики студентов от медицинского учреждения: </vt:lpstr>
      <vt:lpstr>Студент при прохождении практики обязан: </vt:lpstr>
      <vt:lpstr>Содержание практики  </vt:lpstr>
      <vt:lpstr>Задания для самостоятельной работы </vt:lpstr>
      <vt:lpstr>Правила оформления дневника</vt:lpstr>
      <vt:lpstr>Презентация PowerPoint</vt:lpstr>
      <vt:lpstr>Презентация PowerPoint</vt:lpstr>
      <vt:lpstr>ИНДИВИДУАЛЬНЫЙ ПЛАН РАБОТЫ (каждый день отмечать где проводилась практика) </vt:lpstr>
      <vt:lpstr>СВЕДЕНИЯ О БАЗЕ ПРАКТИКИ </vt:lpstr>
      <vt:lpstr>СОДЕРЖАНИЕ РАБОТЫ  </vt:lpstr>
      <vt:lpstr>Комплекс лечебной гимнастики </vt:lpstr>
      <vt:lpstr>Подведение итогов практики </vt:lpstr>
      <vt:lpstr>Благодарю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123</cp:lastModifiedBy>
  <cp:revision>11</cp:revision>
  <dcterms:created xsi:type="dcterms:W3CDTF">2026-02-22T16:03:10Z</dcterms:created>
  <dcterms:modified xsi:type="dcterms:W3CDTF">2026-02-23T13:13:21Z</dcterms:modified>
</cp:coreProperties>
</file>